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8"/>
  </p:handoutMasterIdLst>
  <p:sldIdLst>
    <p:sldId id="263" r:id="rId2"/>
    <p:sldId id="268" r:id="rId3"/>
    <p:sldId id="264" r:id="rId4"/>
    <p:sldId id="265" r:id="rId5"/>
    <p:sldId id="266" r:id="rId6"/>
    <p:sldId id="267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392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A9F33B-2E55-405D-89F7-7592DA4CB98D}" type="datetimeFigureOut">
              <a:rPr lang="en-US" smtClean="0"/>
              <a:t>9/14/2017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72FC86-3A68-44EF-AAEC-50F727A94F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520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-1" y="2545080"/>
            <a:ext cx="9144000" cy="3255264"/>
          </a:xfrm>
          <a:prstGeom prst="rect">
            <a:avLst/>
          </a:prstGeom>
          <a:solidFill>
            <a:srgbClr val="FFFFFF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-1" y="2667000"/>
            <a:ext cx="9144000" cy="2739571"/>
          </a:xfrm>
          <a:prstGeom prst="rect">
            <a:avLst/>
          </a:prstGeom>
          <a:solidFill>
            <a:schemeClr val="accent2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-1" y="5479143"/>
            <a:ext cx="9144000" cy="235857"/>
          </a:xfrm>
          <a:prstGeom prst="rect">
            <a:avLst/>
          </a:prstGeom>
          <a:solidFill>
            <a:schemeClr val="accent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599" y="2819400"/>
            <a:ext cx="8686800" cy="1470025"/>
          </a:xfrm>
        </p:spPr>
        <p:txBody>
          <a:bodyPr anchor="b">
            <a:noAutofit/>
          </a:bodyPr>
          <a:lstStyle>
            <a:lvl1pPr>
              <a:defRPr sz="7200" b="0" cap="none" spc="0">
                <a:ln w="13970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1499" y="4800600"/>
            <a:ext cx="8001000" cy="5334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9A04F-91BC-41B8-8729-23B1DAEA1A63}" type="datetimeFigureOut">
              <a:rPr lang="en-US" smtClean="0">
                <a:solidFill>
                  <a:srgbClr val="D7DAE1"/>
                </a:solidFill>
              </a:rPr>
              <a:pPr/>
              <a:t>9/14/2017</a:t>
            </a:fld>
            <a:endParaRPr lang="en-US">
              <a:solidFill>
                <a:srgbClr val="D7DAE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791200" y="6356350"/>
            <a:ext cx="2895600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>
              <a:solidFill>
                <a:srgbClr val="D7DAE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148584" y="4261104"/>
            <a:ext cx="1219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200" spc="150" dirty="0">
                <a:solidFill>
                  <a:srgbClr val="F4680B"/>
                </a:solidFill>
                <a:sym typeface="Wingdings"/>
              </a:rPr>
              <a:t></a:t>
            </a:r>
            <a:endParaRPr lang="en-US" sz="3200" spc="150" dirty="0">
              <a:solidFill>
                <a:srgbClr val="F4680B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962399" y="4392168"/>
            <a:ext cx="1219200" cy="365125"/>
          </a:xfrm>
        </p:spPr>
        <p:txBody>
          <a:bodyPr/>
          <a:lstStyle>
            <a:lvl1pPr algn="ctr">
              <a:defRPr sz="2400">
                <a:latin typeface="+mj-lt"/>
              </a:defRPr>
            </a:lvl1pPr>
          </a:lstStyle>
          <a:p>
            <a:fld id="{BBA9961C-7F6E-427F-850D-7D02D814698F}" type="slidenum">
              <a:rPr lang="en-US" smtClean="0">
                <a:solidFill>
                  <a:srgbClr val="D7DAE1"/>
                </a:solidFill>
              </a:rPr>
              <a:pPr/>
              <a:t>‹#›</a:t>
            </a:fld>
            <a:endParaRPr lang="en-US">
              <a:solidFill>
                <a:srgbClr val="D7DAE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818888" y="4261104"/>
            <a:ext cx="1219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spc="150" dirty="0">
                <a:solidFill>
                  <a:srgbClr val="F4680B"/>
                </a:solidFill>
                <a:sym typeface="Wingdings"/>
              </a:rPr>
              <a:t></a:t>
            </a:r>
            <a:endParaRPr lang="en-US" sz="3200" spc="150" dirty="0">
              <a:solidFill>
                <a:srgbClr val="F4680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44531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9A04F-91BC-41B8-8729-23B1DAEA1A63}" type="datetimeFigureOut">
              <a:rPr lang="en-US" smtClean="0">
                <a:solidFill>
                  <a:srgbClr val="55554A"/>
                </a:solidFill>
              </a:rPr>
              <a:pPr/>
              <a:t>9/14/2017</a:t>
            </a:fld>
            <a:endParaRPr lang="en-US">
              <a:solidFill>
                <a:srgbClr val="55554A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5554A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9961C-7F6E-427F-850D-7D02D814698F}" type="slidenum">
              <a:rPr lang="en-US" smtClean="0">
                <a:solidFill>
                  <a:srgbClr val="55554A"/>
                </a:solidFill>
              </a:rPr>
              <a:pPr/>
              <a:t>‹#›</a:t>
            </a:fld>
            <a:endParaRPr lang="en-US">
              <a:solidFill>
                <a:srgbClr val="55554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50877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4591050" y="2409824"/>
            <a:ext cx="6858000" cy="2038351"/>
          </a:xfrm>
          <a:prstGeom prst="rect">
            <a:avLst/>
          </a:prstGeom>
          <a:solidFill>
            <a:srgbClr val="FFFFFF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 rot="5400000">
            <a:off x="4668203" y="2570797"/>
            <a:ext cx="6858000" cy="1716405"/>
          </a:xfrm>
          <a:prstGeom prst="rect">
            <a:avLst/>
          </a:prstGeom>
          <a:solidFill>
            <a:schemeClr val="accent2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15200" y="274638"/>
            <a:ext cx="1447800" cy="5851525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199" y="274638"/>
            <a:ext cx="6353175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9A04F-91BC-41B8-8729-23B1DAEA1A63}" type="datetimeFigureOut">
              <a:rPr lang="en-US" smtClean="0">
                <a:solidFill>
                  <a:srgbClr val="55554A"/>
                </a:solidFill>
              </a:rPr>
              <a:pPr/>
              <a:t>9/14/2017</a:t>
            </a:fld>
            <a:endParaRPr lang="en-US">
              <a:solidFill>
                <a:srgbClr val="55554A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5554A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096000" y="6356350"/>
            <a:ext cx="762000" cy="365125"/>
          </a:xfrm>
        </p:spPr>
        <p:txBody>
          <a:bodyPr/>
          <a:lstStyle/>
          <a:p>
            <a:fld id="{BBA9961C-7F6E-427F-850D-7D02D814698F}" type="slidenum">
              <a:rPr lang="en-US" smtClean="0">
                <a:solidFill>
                  <a:srgbClr val="55554A"/>
                </a:solidFill>
              </a:rPr>
              <a:pPr/>
              <a:t>‹#›</a:t>
            </a:fld>
            <a:endParaRPr lang="en-US">
              <a:solidFill>
                <a:srgbClr val="55554A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 rot="5400000">
            <a:off x="3681476" y="3354324"/>
            <a:ext cx="6858000" cy="149352"/>
          </a:xfrm>
          <a:prstGeom prst="rect">
            <a:avLst/>
          </a:prstGeom>
          <a:solidFill>
            <a:schemeClr val="accent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827458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9A04F-91BC-41B8-8729-23B1DAEA1A63}" type="datetimeFigureOut">
              <a:rPr lang="en-US" smtClean="0">
                <a:solidFill>
                  <a:srgbClr val="55554A"/>
                </a:solidFill>
              </a:rPr>
              <a:pPr/>
              <a:t>9/14/2017</a:t>
            </a:fld>
            <a:endParaRPr lang="en-US">
              <a:solidFill>
                <a:srgbClr val="55554A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5554A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9961C-7F6E-427F-850D-7D02D814698F}" type="slidenum">
              <a:rPr lang="en-US" smtClean="0">
                <a:solidFill>
                  <a:srgbClr val="55554A"/>
                </a:solidFill>
              </a:rPr>
              <a:pPr/>
              <a:t>‹#›</a:t>
            </a:fld>
            <a:endParaRPr lang="en-US">
              <a:solidFill>
                <a:srgbClr val="55554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86051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1" y="2545080"/>
            <a:ext cx="9144000" cy="3255264"/>
          </a:xfrm>
          <a:prstGeom prst="rect">
            <a:avLst/>
          </a:prstGeom>
          <a:solidFill>
            <a:srgbClr val="FFFFFF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-1" y="2667000"/>
            <a:ext cx="9144000" cy="2739571"/>
          </a:xfrm>
          <a:prstGeom prst="rect">
            <a:avLst/>
          </a:prstGeom>
          <a:solidFill>
            <a:schemeClr val="accent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-1" y="5479143"/>
            <a:ext cx="9144000" cy="235857"/>
          </a:xfrm>
          <a:prstGeom prst="rect">
            <a:avLst/>
          </a:prstGeom>
          <a:solidFill>
            <a:schemeClr val="accent2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599" y="2819400"/>
            <a:ext cx="8686800" cy="1463040"/>
          </a:xfrm>
        </p:spPr>
        <p:txBody>
          <a:bodyPr anchor="b" anchorCtr="0">
            <a:noAutofit/>
          </a:bodyPr>
          <a:lstStyle>
            <a:lvl1pPr algn="ctr">
              <a:defRPr sz="72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1499" y="4800600"/>
            <a:ext cx="8001000" cy="548640"/>
          </a:xfrm>
        </p:spPr>
        <p:txBody>
          <a:bodyPr anchor="b"/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9A04F-91BC-41B8-8729-23B1DAEA1A63}" type="datetimeFigureOut">
              <a:rPr lang="en-US" smtClean="0">
                <a:solidFill>
                  <a:srgbClr val="55554A"/>
                </a:solidFill>
              </a:rPr>
              <a:pPr/>
              <a:t>9/14/2017</a:t>
            </a:fld>
            <a:endParaRPr lang="en-US">
              <a:solidFill>
                <a:srgbClr val="55554A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791200" y="6356350"/>
            <a:ext cx="2895600" cy="365125"/>
          </a:xfrm>
        </p:spPr>
        <p:txBody>
          <a:bodyPr/>
          <a:lstStyle/>
          <a:p>
            <a:endParaRPr lang="en-US">
              <a:solidFill>
                <a:srgbClr val="55554A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959352" y="4389120"/>
            <a:ext cx="1216152" cy="365125"/>
          </a:xfrm>
        </p:spPr>
        <p:txBody>
          <a:bodyPr/>
          <a:lstStyle>
            <a:lvl1pPr algn="ctr">
              <a:defRPr sz="2400">
                <a:solidFill>
                  <a:srgbClr val="FFFFFF"/>
                </a:solidFill>
              </a:defRPr>
            </a:lvl1pPr>
          </a:lstStyle>
          <a:p>
            <a:fld id="{BBA9961C-7F6E-427F-850D-7D02D814698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4818888" y="4261104"/>
            <a:ext cx="1219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spc="150" dirty="0">
                <a:solidFill>
                  <a:srgbClr val="FFFFFF"/>
                </a:solidFill>
                <a:sym typeface="Wingdings"/>
              </a:rPr>
              <a:t></a:t>
            </a:r>
            <a:endParaRPr lang="en-US" sz="3200" spc="150" dirty="0">
              <a:solidFill>
                <a:srgbClr val="FFFFFF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148584" y="4261104"/>
            <a:ext cx="1219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200" spc="150" dirty="0">
                <a:solidFill>
                  <a:srgbClr val="FFFFFF"/>
                </a:solidFill>
                <a:sym typeface="Wingdings"/>
              </a:rPr>
              <a:t></a:t>
            </a:r>
            <a:endParaRPr lang="en-US" sz="3200" spc="15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406870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9A04F-91BC-41B8-8729-23B1DAEA1A63}" type="datetimeFigureOut">
              <a:rPr lang="en-US" smtClean="0">
                <a:solidFill>
                  <a:srgbClr val="55554A"/>
                </a:solidFill>
              </a:rPr>
              <a:pPr/>
              <a:t>9/14/2017</a:t>
            </a:fld>
            <a:endParaRPr lang="en-US">
              <a:solidFill>
                <a:srgbClr val="55554A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5554A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9961C-7F6E-427F-850D-7D02D814698F}" type="slidenum">
              <a:rPr lang="en-US" smtClean="0">
                <a:solidFill>
                  <a:srgbClr val="55554A"/>
                </a:solidFill>
              </a:rPr>
              <a:pPr/>
              <a:t>‹#›</a:t>
            </a:fld>
            <a:endParaRPr lang="en-US">
              <a:solidFill>
                <a:srgbClr val="55554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87875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9A04F-91BC-41B8-8729-23B1DAEA1A63}" type="datetimeFigureOut">
              <a:rPr lang="en-US" smtClean="0">
                <a:solidFill>
                  <a:srgbClr val="55554A"/>
                </a:solidFill>
              </a:rPr>
              <a:pPr/>
              <a:t>9/14/2017</a:t>
            </a:fld>
            <a:endParaRPr lang="en-US">
              <a:solidFill>
                <a:srgbClr val="55554A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5554A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9961C-7F6E-427F-850D-7D02D814698F}" type="slidenum">
              <a:rPr lang="en-US" smtClean="0">
                <a:solidFill>
                  <a:srgbClr val="55554A"/>
                </a:solidFill>
              </a:rPr>
              <a:pPr/>
              <a:t>‹#›</a:t>
            </a:fld>
            <a:endParaRPr lang="en-US">
              <a:solidFill>
                <a:srgbClr val="55554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97409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9A04F-91BC-41B8-8729-23B1DAEA1A63}" type="datetimeFigureOut">
              <a:rPr lang="en-US" smtClean="0">
                <a:solidFill>
                  <a:srgbClr val="55554A"/>
                </a:solidFill>
              </a:rPr>
              <a:pPr/>
              <a:t>9/14/2017</a:t>
            </a:fld>
            <a:endParaRPr lang="en-US">
              <a:solidFill>
                <a:srgbClr val="55554A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5554A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9961C-7F6E-427F-850D-7D02D814698F}" type="slidenum">
              <a:rPr lang="en-US" smtClean="0">
                <a:solidFill>
                  <a:srgbClr val="55554A"/>
                </a:solidFill>
              </a:rPr>
              <a:pPr/>
              <a:t>‹#›</a:t>
            </a:fld>
            <a:endParaRPr lang="en-US">
              <a:solidFill>
                <a:srgbClr val="55554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6476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9A04F-91BC-41B8-8729-23B1DAEA1A63}" type="datetimeFigureOut">
              <a:rPr lang="en-US" smtClean="0">
                <a:solidFill>
                  <a:srgbClr val="55554A"/>
                </a:solidFill>
              </a:rPr>
              <a:pPr/>
              <a:t>9/14/2017</a:t>
            </a:fld>
            <a:endParaRPr lang="en-US">
              <a:solidFill>
                <a:srgbClr val="55554A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5554A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9961C-7F6E-427F-850D-7D02D814698F}" type="slidenum">
              <a:rPr lang="en-US" smtClean="0">
                <a:solidFill>
                  <a:srgbClr val="55554A"/>
                </a:solidFill>
              </a:rPr>
              <a:pPr/>
              <a:t>‹#›</a:t>
            </a:fld>
            <a:endParaRPr lang="en-US">
              <a:solidFill>
                <a:srgbClr val="55554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92185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5638800" cy="946150"/>
          </a:xfrm>
        </p:spPr>
        <p:txBody>
          <a:bodyPr anchor="ctr">
            <a:noAutofit/>
          </a:bodyPr>
          <a:lstStyle>
            <a:lvl1pPr algn="l">
              <a:defRPr sz="4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8912" y="1719072"/>
            <a:ext cx="8247888" cy="45354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9A04F-91BC-41B8-8729-23B1DAEA1A63}" type="datetimeFigureOut">
              <a:rPr lang="en-US" smtClean="0">
                <a:solidFill>
                  <a:srgbClr val="55554A"/>
                </a:solidFill>
              </a:rPr>
              <a:pPr/>
              <a:t>9/14/2017</a:t>
            </a:fld>
            <a:endParaRPr lang="en-US">
              <a:solidFill>
                <a:srgbClr val="55554A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5554A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9961C-7F6E-427F-850D-7D02D814698F}" type="slidenum">
              <a:rPr lang="en-US" smtClean="0">
                <a:solidFill>
                  <a:srgbClr val="55554A"/>
                </a:solidFill>
              </a:rPr>
              <a:pPr/>
              <a:t>‹#›</a:t>
            </a:fld>
            <a:endParaRPr lang="en-US">
              <a:solidFill>
                <a:srgbClr val="55554A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172200" y="161544"/>
            <a:ext cx="2971800" cy="115214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48400" y="274320"/>
            <a:ext cx="2743200" cy="944880"/>
          </a:xfrm>
        </p:spPr>
        <p:txBody>
          <a:bodyPr anchor="ctr">
            <a:normAutofit/>
          </a:bodyPr>
          <a:lstStyle>
            <a:lvl1pPr marL="0" indent="0">
              <a:buNone/>
              <a:defRPr sz="16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Rectangle 8"/>
          <p:cNvSpPr/>
          <p:nvPr/>
        </p:nvSpPr>
        <p:spPr>
          <a:xfrm>
            <a:off x="6144768" y="134112"/>
            <a:ext cx="76200" cy="1219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144768" y="134112"/>
            <a:ext cx="76200" cy="1219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92925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6880" y="1717040"/>
            <a:ext cx="8249920" cy="4531360"/>
          </a:xfrm>
          <a:solidFill>
            <a:schemeClr val="bg2">
              <a:lumMod val="60000"/>
              <a:lumOff val="40000"/>
            </a:schemeClr>
          </a:solidFill>
          <a:effectLst>
            <a:outerShdw blurRad="76200" dist="38100" dir="3600000" algn="ctr" rotWithShape="0">
              <a:srgbClr val="000000">
                <a:alpha val="50000"/>
              </a:srgb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9A04F-91BC-41B8-8729-23B1DAEA1A63}" type="datetimeFigureOut">
              <a:rPr lang="en-US" smtClean="0">
                <a:solidFill>
                  <a:srgbClr val="55554A"/>
                </a:solidFill>
              </a:rPr>
              <a:pPr/>
              <a:t>9/14/2017</a:t>
            </a:fld>
            <a:endParaRPr lang="en-US">
              <a:solidFill>
                <a:srgbClr val="55554A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5554A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9961C-7F6E-427F-850D-7D02D814698F}" type="slidenum">
              <a:rPr lang="en-US" smtClean="0">
                <a:solidFill>
                  <a:srgbClr val="55554A"/>
                </a:solidFill>
              </a:rPr>
              <a:pPr/>
              <a:t>‹#›</a:t>
            </a:fld>
            <a:endParaRPr lang="en-US">
              <a:solidFill>
                <a:srgbClr val="55554A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172200" y="161544"/>
            <a:ext cx="2971800" cy="115214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144768" y="134112"/>
            <a:ext cx="76200" cy="1219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5638800" cy="1005840"/>
          </a:xfrm>
        </p:spPr>
        <p:txBody>
          <a:bodyPr anchor="ctr">
            <a:noAutofit/>
          </a:bodyPr>
          <a:lstStyle>
            <a:lvl1pPr algn="l">
              <a:defRPr sz="4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48400" y="228600"/>
            <a:ext cx="2819400" cy="1005840"/>
          </a:xfrm>
        </p:spPr>
        <p:txBody>
          <a:bodyPr anchor="ctr">
            <a:normAutofit/>
          </a:bodyPr>
          <a:lstStyle>
            <a:lvl1pPr marL="0" indent="0">
              <a:buNone/>
              <a:defRPr sz="16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6144768" y="134112"/>
            <a:ext cx="76200" cy="1219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95983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100584"/>
            <a:ext cx="9144000" cy="1453896"/>
          </a:xfrm>
          <a:prstGeom prst="rect">
            <a:avLst/>
          </a:prstGeom>
          <a:solidFill>
            <a:srgbClr val="FFFFFF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167641"/>
            <a:ext cx="9144000" cy="1154314"/>
          </a:xfrm>
          <a:prstGeom prst="rect">
            <a:avLst/>
          </a:prstGeom>
          <a:solidFill>
            <a:schemeClr val="accent2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82880"/>
            <a:ext cx="8229600" cy="11116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6CF9A04F-91BC-41B8-8729-23B1DAEA1A63}" type="datetimeFigureOut">
              <a:rPr lang="en-US" smtClean="0">
                <a:solidFill>
                  <a:srgbClr val="55554A"/>
                </a:solidFill>
              </a:rPr>
              <a:pPr/>
              <a:t>9/14/2017</a:t>
            </a:fld>
            <a:endParaRPr lang="en-US">
              <a:solidFill>
                <a:srgbClr val="55554A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>
              <a:solidFill>
                <a:srgbClr val="55554A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BA9961C-7F6E-427F-850D-7D02D814698F}" type="slidenum">
              <a:rPr lang="en-US" smtClean="0">
                <a:solidFill>
                  <a:srgbClr val="55554A"/>
                </a:solidFill>
              </a:rPr>
              <a:pPr/>
              <a:t>‹#›</a:t>
            </a:fld>
            <a:endParaRPr lang="en-US">
              <a:solidFill>
                <a:srgbClr val="55554A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1368552"/>
            <a:ext cx="9144000" cy="149352"/>
          </a:xfrm>
          <a:prstGeom prst="rect">
            <a:avLst/>
          </a:prstGeom>
          <a:solidFill>
            <a:schemeClr val="accent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17883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b="0" kern="1200" cap="none" spc="0">
          <a:ln w="13970" cmpd="sng">
            <a:solidFill>
              <a:srgbClr val="FFFFFF"/>
            </a:solidFill>
            <a:prstDash val="solid"/>
          </a:ln>
          <a:solidFill>
            <a:srgbClr val="FFFFFF"/>
          </a:solidFill>
          <a:effectLst>
            <a:outerShdw blurRad="63500" dir="3600000" algn="tl" rotWithShape="0">
              <a:srgbClr val="000000">
                <a:alpha val="7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accent1"/>
        </a:buClr>
        <a:buSzPct val="75000"/>
        <a:buFont typeface="Wingdings" pitchFamily="2" charset="2"/>
        <a:buChar char="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Courier New" pitchFamily="49" charset="0"/>
        <a:buChar char="o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5410200"/>
          </a:xfrm>
          <a:ln>
            <a:noFill/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ES_tradnl" dirty="0">
                <a:solidFill>
                  <a:srgbClr val="FF0000"/>
                </a:solidFill>
              </a:rPr>
              <a:t>Propósito # 4</a:t>
            </a:r>
            <a:r>
              <a:rPr lang="es-ES_tradnl" dirty="0" smtClean="0">
                <a:solidFill>
                  <a:srgbClr val="FF0000"/>
                </a:solidFill>
              </a:rPr>
              <a:t>: </a:t>
            </a:r>
            <a:r>
              <a:rPr lang="es-ES_tradnl" dirty="0"/>
              <a:t>¿Cómo continuamos </a:t>
            </a:r>
            <a:r>
              <a:rPr lang="es-ES_tradnl" dirty="0" smtClean="0"/>
              <a:t>repasando?</a:t>
            </a:r>
            <a:endParaRPr lang="es-ES_tradnl" dirty="0"/>
          </a:p>
          <a:p>
            <a:pPr marL="0" indent="0">
              <a:buNone/>
            </a:pPr>
            <a:r>
              <a:rPr lang="en-US" i="1" dirty="0">
                <a:solidFill>
                  <a:srgbClr val="00B050"/>
                </a:solidFill>
              </a:rPr>
              <a:t>L.O.: Students will recall some of the topics studied last year.</a:t>
            </a:r>
            <a:endParaRPr lang="es-ES_tradnl" dirty="0"/>
          </a:p>
          <a:p>
            <a:pPr marL="0" indent="0">
              <a:buNone/>
            </a:pPr>
            <a:r>
              <a:rPr lang="es-ES_tradnl" dirty="0">
                <a:solidFill>
                  <a:srgbClr val="FF0000"/>
                </a:solidFill>
              </a:rPr>
              <a:t>Actividad Inicial</a:t>
            </a:r>
            <a:r>
              <a:rPr lang="es-ES_tradnl" dirty="0" smtClean="0">
                <a:solidFill>
                  <a:srgbClr val="FF0000"/>
                </a:solidFill>
              </a:rPr>
              <a:t>: </a:t>
            </a:r>
            <a:r>
              <a:rPr lang="es-ES_tradnl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Escribe en español.</a:t>
            </a:r>
          </a:p>
          <a:p>
            <a:pPr marL="0" indent="0">
              <a:buNone/>
            </a:pPr>
            <a:r>
              <a:rPr lang="es-ES_tradnl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				</a:t>
            </a:r>
            <a:r>
              <a:rPr lang="es-ES_tradnl" b="1" dirty="0" smtClean="0">
                <a:solidFill>
                  <a:srgbClr val="00B0F0"/>
                </a:solidFill>
              </a:rPr>
              <a:t>SINGULAR		PLURAL</a:t>
            </a:r>
            <a:endParaRPr lang="es-ES_tradnl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s-ES_tradnl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My</a:t>
            </a:r>
            <a:endParaRPr lang="es-ES_tradnl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s-ES_tradnl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Your</a:t>
            </a:r>
            <a:r>
              <a:rPr lang="es-ES_tradnl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ES_tradnl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(more </a:t>
            </a:r>
            <a:r>
              <a:rPr lang="es-ES_tradnl" i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than</a:t>
            </a:r>
            <a:r>
              <a:rPr lang="es-ES_tradnl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1)</a:t>
            </a:r>
            <a:endParaRPr lang="es-ES_tradnl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s-ES_tradnl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His</a:t>
            </a:r>
            <a:endParaRPr lang="es-ES_tradnl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s-ES_tradnl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Her</a:t>
            </a:r>
            <a:endParaRPr lang="es-ES_tradnl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s-ES_tradnl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Our</a:t>
            </a:r>
            <a:r>
              <a:rPr lang="es-ES_tradnl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(</a:t>
            </a:r>
            <a:r>
              <a:rPr lang="es-ES_tradnl" i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masculine</a:t>
            </a:r>
            <a:r>
              <a:rPr lang="es-ES_tradnl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)</a:t>
            </a:r>
            <a:endParaRPr lang="es-ES_tradnl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s-ES_tradnl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Our</a:t>
            </a:r>
            <a:r>
              <a:rPr lang="es-ES_tradnl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ES_tradnl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(</a:t>
            </a:r>
            <a:r>
              <a:rPr lang="es-ES_tradnl" i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feminine</a:t>
            </a:r>
            <a:r>
              <a:rPr lang="es-ES_tradnl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)</a:t>
            </a:r>
            <a:endParaRPr lang="es-ES_tradnl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11664"/>
          </a:xfrm>
        </p:spPr>
        <p:txBody>
          <a:bodyPr>
            <a:noAutofit/>
          </a:bodyPr>
          <a:lstStyle/>
          <a:p>
            <a:pPr algn="l"/>
            <a:r>
              <a:rPr lang="en-US" sz="4400" dirty="0" smtClean="0"/>
              <a:t>Me llamo_______________   </a:t>
            </a:r>
            <a:r>
              <a:rPr lang="en-US" sz="4400" smtClean="0"/>
              <a:t>Clase </a:t>
            </a:r>
            <a:r>
              <a:rPr lang="en-US" sz="4400" smtClean="0"/>
              <a:t>801</a:t>
            </a:r>
            <a:r>
              <a:rPr lang="en-US" sz="4400" dirty="0" smtClean="0"/>
              <a:t/>
            </a:r>
            <a:br>
              <a:rPr lang="en-US" sz="4400" dirty="0" smtClean="0"/>
            </a:br>
            <a:r>
              <a:rPr lang="en-US" sz="4400" dirty="0" smtClean="0"/>
              <a:t>La fecha es </a:t>
            </a:r>
            <a:r>
              <a:rPr lang="en-US" sz="4400" dirty="0" smtClean="0"/>
              <a:t>15</a:t>
            </a:r>
            <a:r>
              <a:rPr lang="en-US" sz="4400" dirty="0" smtClean="0"/>
              <a:t> </a:t>
            </a:r>
            <a:r>
              <a:rPr lang="en-US" sz="4400" dirty="0" smtClean="0"/>
              <a:t>de </a:t>
            </a:r>
            <a:r>
              <a:rPr lang="en-US" sz="4400" dirty="0" err="1" smtClean="0"/>
              <a:t>septiembre</a:t>
            </a:r>
            <a:r>
              <a:rPr lang="en-US" sz="4400" dirty="0" smtClean="0"/>
              <a:t> del 2017</a:t>
            </a:r>
            <a:endParaRPr lang="en-US" sz="4400" dirty="0"/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4600133" y="3193702"/>
            <a:ext cx="50526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 smtClean="0">
                <a:solidFill>
                  <a:srgbClr val="0000FF"/>
                </a:solidFill>
              </a:rPr>
              <a:t>mi</a:t>
            </a: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4650679" y="3655367"/>
            <a:ext cx="445956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 err="1" smtClean="0">
                <a:solidFill>
                  <a:srgbClr val="0000FF"/>
                </a:solidFill>
              </a:rPr>
              <a:t>tu</a:t>
            </a:r>
            <a:endParaRPr lang="en-US" sz="2400" b="1" dirty="0" smtClean="0">
              <a:solidFill>
                <a:srgbClr val="0000FF"/>
              </a:solidFill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4626634" y="4119493"/>
            <a:ext cx="494046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 err="1" smtClean="0">
                <a:solidFill>
                  <a:srgbClr val="0000FF"/>
                </a:solidFill>
              </a:rPr>
              <a:t>su</a:t>
            </a:r>
            <a:endParaRPr lang="en-US" sz="2400" b="1" dirty="0" smtClean="0">
              <a:solidFill>
                <a:srgbClr val="0000FF"/>
              </a:solidFill>
            </a:endParaRPr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4602589" y="4581158"/>
            <a:ext cx="494046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 err="1" smtClean="0">
                <a:solidFill>
                  <a:srgbClr val="0000FF"/>
                </a:solidFill>
              </a:rPr>
              <a:t>su</a:t>
            </a:r>
            <a:endParaRPr lang="en-US" sz="2400" b="1" dirty="0" smtClean="0">
              <a:solidFill>
                <a:srgbClr val="0000FF"/>
              </a:solidFill>
            </a:endParaRPr>
          </a:p>
        </p:txBody>
      </p:sp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4572000" y="4953460"/>
            <a:ext cx="1171346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 err="1" smtClean="0">
                <a:solidFill>
                  <a:srgbClr val="0000FF"/>
                </a:solidFill>
              </a:rPr>
              <a:t>nuestro</a:t>
            </a:r>
            <a:endParaRPr lang="en-US" sz="2400" b="1" dirty="0" smtClean="0">
              <a:solidFill>
                <a:srgbClr val="0000FF"/>
              </a:solidFill>
            </a:endParaRPr>
          </a:p>
        </p:txBody>
      </p:sp>
      <p:sp>
        <p:nvSpPr>
          <p:cNvPr id="10" name="Text Box 5"/>
          <p:cNvSpPr txBox="1">
            <a:spLocks noChangeArrowheads="1"/>
          </p:cNvSpPr>
          <p:nvPr/>
        </p:nvSpPr>
        <p:spPr bwMode="auto">
          <a:xfrm>
            <a:off x="4549690" y="5387184"/>
            <a:ext cx="1180131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 err="1" smtClean="0">
                <a:solidFill>
                  <a:srgbClr val="0000FF"/>
                </a:solidFill>
              </a:rPr>
              <a:t>nuestra</a:t>
            </a:r>
            <a:endParaRPr lang="en-US" sz="2400" b="1" dirty="0" smtClean="0">
              <a:solidFill>
                <a:srgbClr val="0000FF"/>
              </a:solidFill>
            </a:endParaRPr>
          </a:p>
        </p:txBody>
      </p:sp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7124466" y="3193702"/>
            <a:ext cx="64793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 err="1" smtClean="0">
                <a:solidFill>
                  <a:srgbClr val="0000FF"/>
                </a:solidFill>
              </a:rPr>
              <a:t>mis</a:t>
            </a:r>
            <a:endParaRPr lang="en-US" sz="2400" b="1" dirty="0" smtClean="0">
              <a:solidFill>
                <a:srgbClr val="0000FF"/>
              </a:solidFill>
            </a:endParaRPr>
          </a:p>
        </p:txBody>
      </p:sp>
      <p:sp>
        <p:nvSpPr>
          <p:cNvPr id="12" name="Text Box 5"/>
          <p:cNvSpPr txBox="1">
            <a:spLocks noChangeArrowheads="1"/>
          </p:cNvSpPr>
          <p:nvPr/>
        </p:nvSpPr>
        <p:spPr bwMode="auto">
          <a:xfrm>
            <a:off x="7183777" y="3653365"/>
            <a:ext cx="588623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 err="1" smtClean="0">
                <a:solidFill>
                  <a:srgbClr val="0000FF"/>
                </a:solidFill>
              </a:rPr>
              <a:t>tus</a:t>
            </a:r>
            <a:endParaRPr lang="en-US" sz="2400" b="1" dirty="0" smtClean="0">
              <a:solidFill>
                <a:srgbClr val="0000FF"/>
              </a:solidFill>
            </a:endParaRPr>
          </a:p>
        </p:txBody>
      </p:sp>
      <p:sp>
        <p:nvSpPr>
          <p:cNvPr id="13" name="Text Box 5"/>
          <p:cNvSpPr txBox="1">
            <a:spLocks noChangeArrowheads="1"/>
          </p:cNvSpPr>
          <p:nvPr/>
        </p:nvSpPr>
        <p:spPr bwMode="auto">
          <a:xfrm>
            <a:off x="7162800" y="4119493"/>
            <a:ext cx="636713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 err="1" smtClean="0">
                <a:solidFill>
                  <a:srgbClr val="0000FF"/>
                </a:solidFill>
              </a:rPr>
              <a:t>sus</a:t>
            </a:r>
            <a:endParaRPr lang="en-US" sz="2400" b="1" dirty="0" smtClean="0">
              <a:solidFill>
                <a:srgbClr val="0000FF"/>
              </a:solidFill>
            </a:endParaRPr>
          </a:p>
        </p:txBody>
      </p:sp>
      <p:sp>
        <p:nvSpPr>
          <p:cNvPr id="14" name="Text Box 5"/>
          <p:cNvSpPr txBox="1">
            <a:spLocks noChangeArrowheads="1"/>
          </p:cNvSpPr>
          <p:nvPr/>
        </p:nvSpPr>
        <p:spPr bwMode="auto">
          <a:xfrm>
            <a:off x="7162800" y="4567535"/>
            <a:ext cx="636713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 err="1" smtClean="0">
                <a:solidFill>
                  <a:srgbClr val="0000FF"/>
                </a:solidFill>
              </a:rPr>
              <a:t>sus</a:t>
            </a:r>
            <a:endParaRPr lang="en-US" sz="2400" b="1" dirty="0" smtClean="0">
              <a:solidFill>
                <a:srgbClr val="0000FF"/>
              </a:solidFill>
            </a:endParaRPr>
          </a:p>
        </p:txBody>
      </p:sp>
      <p:sp>
        <p:nvSpPr>
          <p:cNvPr id="16" name="Text Box 5"/>
          <p:cNvSpPr txBox="1">
            <a:spLocks noChangeArrowheads="1"/>
          </p:cNvSpPr>
          <p:nvPr/>
        </p:nvSpPr>
        <p:spPr bwMode="auto">
          <a:xfrm>
            <a:off x="6830602" y="4948535"/>
            <a:ext cx="131401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 err="1" smtClean="0">
                <a:solidFill>
                  <a:srgbClr val="0000FF"/>
                </a:solidFill>
              </a:rPr>
              <a:t>nuestros</a:t>
            </a:r>
            <a:endParaRPr lang="en-US" sz="2400" b="1" dirty="0" smtClean="0">
              <a:solidFill>
                <a:srgbClr val="0000FF"/>
              </a:solidFill>
            </a:endParaRPr>
          </a:p>
        </p:txBody>
      </p:sp>
      <p:sp>
        <p:nvSpPr>
          <p:cNvPr id="17" name="Text Box 5"/>
          <p:cNvSpPr txBox="1">
            <a:spLocks noChangeArrowheads="1"/>
          </p:cNvSpPr>
          <p:nvPr/>
        </p:nvSpPr>
        <p:spPr bwMode="auto">
          <a:xfrm>
            <a:off x="6858000" y="5405735"/>
            <a:ext cx="132279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 err="1" smtClean="0">
                <a:solidFill>
                  <a:srgbClr val="0000FF"/>
                </a:solidFill>
              </a:rPr>
              <a:t>nuestras</a:t>
            </a:r>
            <a:endParaRPr lang="en-US" sz="2400" b="1" dirty="0" smtClean="0">
              <a:solidFill>
                <a:srgbClr val="0000FF"/>
              </a:solidFill>
            </a:endParaRPr>
          </a:p>
        </p:txBody>
      </p:sp>
      <p:sp>
        <p:nvSpPr>
          <p:cNvPr id="18" name="Text Box 5"/>
          <p:cNvSpPr txBox="1">
            <a:spLocks noChangeArrowheads="1"/>
          </p:cNvSpPr>
          <p:nvPr/>
        </p:nvSpPr>
        <p:spPr bwMode="auto">
          <a:xfrm>
            <a:off x="8077200" y="4338935"/>
            <a:ext cx="838691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i="1" dirty="0" smtClean="0">
                <a:solidFill>
                  <a:srgbClr val="7030A0"/>
                </a:solidFill>
              </a:rPr>
              <a:t>Their</a:t>
            </a:r>
          </a:p>
        </p:txBody>
      </p:sp>
      <p:cxnSp>
        <p:nvCxnSpPr>
          <p:cNvPr id="19" name="Straight Arrow Connector 18"/>
          <p:cNvCxnSpPr>
            <a:endCxn id="13" idx="3"/>
          </p:cNvCxnSpPr>
          <p:nvPr/>
        </p:nvCxnSpPr>
        <p:spPr>
          <a:xfrm flipH="1" flipV="1">
            <a:off x="7799513" y="4350326"/>
            <a:ext cx="381285" cy="147706"/>
          </a:xfrm>
          <a:prstGeom prst="straightConnector1">
            <a:avLst/>
          </a:prstGeom>
          <a:ln w="28575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endCxn id="14" idx="3"/>
          </p:cNvCxnSpPr>
          <p:nvPr/>
        </p:nvCxnSpPr>
        <p:spPr>
          <a:xfrm flipH="1">
            <a:off x="7799513" y="4581158"/>
            <a:ext cx="345104" cy="217210"/>
          </a:xfrm>
          <a:prstGeom prst="straightConnector1">
            <a:avLst/>
          </a:prstGeom>
          <a:ln w="28575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 Box 5"/>
          <p:cNvSpPr txBox="1">
            <a:spLocks noChangeArrowheads="1"/>
          </p:cNvSpPr>
          <p:nvPr/>
        </p:nvSpPr>
        <p:spPr bwMode="auto">
          <a:xfrm>
            <a:off x="8001000" y="3195935"/>
            <a:ext cx="83548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i="1" dirty="0" smtClean="0">
                <a:solidFill>
                  <a:srgbClr val="7030A0"/>
                </a:solidFill>
              </a:rPr>
              <a:t>mine</a:t>
            </a:r>
          </a:p>
        </p:txBody>
      </p:sp>
    </p:spTree>
    <p:extLst>
      <p:ext uri="{BB962C8B-B14F-4D97-AF65-F5344CB8AC3E}">
        <p14:creationId xmlns:p14="http://schemas.microsoft.com/office/powerpoint/2010/main" val="562523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3"/>
          <p:cNvSpPr>
            <a:spLocks noGrp="1"/>
          </p:cNvSpPr>
          <p:nvPr>
            <p:ph type="title"/>
          </p:nvPr>
        </p:nvSpPr>
        <p:spPr>
          <a:xfrm>
            <a:off x="457200" y="183736"/>
            <a:ext cx="8229600" cy="1111664"/>
          </a:xfrm>
        </p:spPr>
        <p:txBody>
          <a:bodyPr/>
          <a:lstStyle/>
          <a:p>
            <a:r>
              <a:rPr lang="en-US" dirty="0" err="1" smtClean="0"/>
              <a:t>Ejercicios</a:t>
            </a:r>
            <a:r>
              <a:rPr lang="en-US" dirty="0" smtClean="0"/>
              <a:t> de </a:t>
            </a:r>
            <a:r>
              <a:rPr lang="en-US" dirty="0" err="1" smtClean="0"/>
              <a:t>Repaso</a:t>
            </a:r>
            <a:endParaRPr lang="en-US" dirty="0"/>
          </a:p>
        </p:txBody>
      </p:sp>
      <p:sp>
        <p:nvSpPr>
          <p:cNvPr id="4" name="Content Placeholder 5"/>
          <p:cNvSpPr txBox="1">
            <a:spLocks/>
          </p:cNvSpPr>
          <p:nvPr/>
        </p:nvSpPr>
        <p:spPr>
          <a:xfrm>
            <a:off x="217714" y="1764268"/>
            <a:ext cx="8915400" cy="4407932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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Courier New" pitchFamily="49" charset="0"/>
              <a:buChar char="o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mtClean="0"/>
              <a:t>Copia y completa: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mtClean="0"/>
              <a:t>Alberto es de Cuba. Él es _____________.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mtClean="0"/>
              <a:t>Alberto es __________ en un colegio en La Habana.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mtClean="0"/>
              <a:t>Gloria es de La Habana también. ¿De qué _______ es ella?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mtClean="0"/>
              <a:t>Gloria es __________ también.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mtClean="0"/>
              <a:t>Alberto y Gloria son alumnos en la ________ escuela.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mtClean="0"/>
              <a:t>Jorge y Gloria son hermanos y tienen quince años. Ellos son ________</a:t>
            </a:r>
            <a:endParaRPr lang="es-ES_tradnl" dirty="0" smtClean="0"/>
          </a:p>
        </p:txBody>
      </p:sp>
    </p:spTree>
    <p:extLst>
      <p:ext uri="{BB962C8B-B14F-4D97-AF65-F5344CB8AC3E}">
        <p14:creationId xmlns:p14="http://schemas.microsoft.com/office/powerpoint/2010/main" val="1953964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5999" y="1412875"/>
            <a:ext cx="4471801" cy="5016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123" name="Text Box 5"/>
          <p:cNvSpPr txBox="1">
            <a:spLocks noChangeArrowheads="1"/>
          </p:cNvSpPr>
          <p:nvPr/>
        </p:nvSpPr>
        <p:spPr bwMode="auto">
          <a:xfrm>
            <a:off x="2057400" y="3810000"/>
            <a:ext cx="2209800" cy="2430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en-US" sz="1800"/>
          </a:p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en-US" sz="1800"/>
          </a:p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en-US" sz="1800"/>
          </a:p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en-US" sz="1800"/>
          </a:p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en-US" sz="1800"/>
          </a:p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en-US" sz="1800"/>
          </a:p>
        </p:txBody>
      </p:sp>
      <p:sp>
        <p:nvSpPr>
          <p:cNvPr id="2" name="Text Box 7"/>
          <p:cNvSpPr txBox="1">
            <a:spLocks noChangeArrowheads="1"/>
          </p:cNvSpPr>
          <p:nvPr/>
        </p:nvSpPr>
        <p:spPr bwMode="auto">
          <a:xfrm>
            <a:off x="3048000" y="4191000"/>
            <a:ext cx="3352800" cy="201771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en-US" sz="1800"/>
          </a:p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en-US" sz="1800"/>
          </a:p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en-US" sz="1800"/>
          </a:p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en-US" sz="1800"/>
          </a:p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en-US" sz="1800"/>
          </a:p>
        </p:txBody>
      </p:sp>
      <p:pic>
        <p:nvPicPr>
          <p:cNvPr id="5128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4267200"/>
            <a:ext cx="1981200" cy="1611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129" name="Line 9"/>
          <p:cNvSpPr>
            <a:spLocks noChangeShapeType="1"/>
          </p:cNvSpPr>
          <p:nvPr/>
        </p:nvSpPr>
        <p:spPr bwMode="auto">
          <a:xfrm flipH="1">
            <a:off x="5181600" y="3921124"/>
            <a:ext cx="1371600" cy="110807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30" name="Rectangle 10"/>
          <p:cNvSpPr>
            <a:spLocks noGrp="1" noChangeArrowheads="1"/>
          </p:cNvSpPr>
          <p:nvPr>
            <p:ph type="title"/>
          </p:nvPr>
        </p:nvSpPr>
        <p:spPr>
          <a:xfrm>
            <a:off x="6934200" y="1371600"/>
            <a:ext cx="2133600" cy="1143000"/>
          </a:xfrm>
          <a:solidFill>
            <a:srgbClr val="7030A0"/>
          </a:solidFill>
        </p:spPr>
        <p:txBody>
          <a:bodyPr/>
          <a:lstStyle/>
          <a:p>
            <a:pPr eaLnBrk="1" hangingPunct="1"/>
            <a:r>
              <a:rPr lang="en-US" altLang="en-US" b="1" dirty="0" smtClean="0">
                <a:solidFill>
                  <a:schemeClr val="hlink"/>
                </a:solidFill>
              </a:rPr>
              <a:t>Africa</a:t>
            </a:r>
          </a:p>
        </p:txBody>
      </p:sp>
      <p:sp>
        <p:nvSpPr>
          <p:cNvPr id="5131" name="Text Box 11"/>
          <p:cNvSpPr txBox="1">
            <a:spLocks noChangeArrowheads="1"/>
          </p:cNvSpPr>
          <p:nvPr/>
        </p:nvSpPr>
        <p:spPr bwMode="auto">
          <a:xfrm>
            <a:off x="3733800" y="5715000"/>
            <a:ext cx="2341563" cy="3968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000" b="1" dirty="0"/>
              <a:t>Guinea Ecuatorial</a:t>
            </a:r>
          </a:p>
        </p:txBody>
      </p:sp>
      <p:pic>
        <p:nvPicPr>
          <p:cNvPr id="3" name="Picture 17" descr="ANd9GcT5OMGMdHD8OjD-beoWYG4vD79vMyeELChzp_CsQEz-0jnmEPLc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912" y="1412875"/>
            <a:ext cx="2654455" cy="2549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Line 18"/>
          <p:cNvSpPr>
            <a:spLocks noChangeShapeType="1"/>
          </p:cNvSpPr>
          <p:nvPr/>
        </p:nvSpPr>
        <p:spPr bwMode="auto">
          <a:xfrm flipH="1">
            <a:off x="685800" y="3124200"/>
            <a:ext cx="1143000" cy="1752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Rectangle 19"/>
          <p:cNvSpPr>
            <a:spLocks noChangeArrowheads="1"/>
          </p:cNvSpPr>
          <p:nvPr/>
        </p:nvSpPr>
        <p:spPr bwMode="auto">
          <a:xfrm>
            <a:off x="1241425" y="3733800"/>
            <a:ext cx="2133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n-US" altLang="en-US" sz="4400" b="1" dirty="0">
                <a:solidFill>
                  <a:srgbClr val="CC0099"/>
                </a:solidFill>
              </a:rPr>
              <a:t>Europa</a:t>
            </a:r>
          </a:p>
        </p:txBody>
      </p:sp>
      <p:sp>
        <p:nvSpPr>
          <p:cNvPr id="5140" name="Text Box 20"/>
          <p:cNvSpPr txBox="1">
            <a:spLocks noChangeArrowheads="1"/>
          </p:cNvSpPr>
          <p:nvPr/>
        </p:nvSpPr>
        <p:spPr bwMode="auto">
          <a:xfrm>
            <a:off x="152400" y="4953000"/>
            <a:ext cx="1089025" cy="3968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000" b="1"/>
              <a:t>España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52221" y="2362055"/>
            <a:ext cx="3353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1</a:t>
            </a:r>
            <a:endParaRPr lang="en-US" sz="20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3474652" y="5086290"/>
            <a:ext cx="3353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2</a:t>
            </a:r>
          </a:p>
        </p:txBody>
      </p:sp>
      <p:sp>
        <p:nvSpPr>
          <p:cNvPr id="19" name="Title 1"/>
          <p:cNvSpPr txBox="1">
            <a:spLocks/>
          </p:cNvSpPr>
          <p:nvPr/>
        </p:nvSpPr>
        <p:spPr>
          <a:xfrm>
            <a:off x="457200" y="0"/>
            <a:ext cx="8229600" cy="11116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5400" b="0" kern="1200" cap="none" spc="0">
                <a:ln w="13970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err="1" smtClean="0"/>
              <a:t>Repaso</a:t>
            </a:r>
            <a:r>
              <a:rPr lang="en-US" dirty="0" smtClean="0"/>
              <a:t> de </a:t>
            </a:r>
            <a:r>
              <a:rPr lang="en-US" dirty="0" err="1" smtClean="0"/>
              <a:t>geografia</a:t>
            </a:r>
            <a:endParaRPr lang="en-US" dirty="0"/>
          </a:p>
        </p:txBody>
      </p:sp>
      <p:sp>
        <p:nvSpPr>
          <p:cNvPr id="20" name="Content Placeholder 2"/>
          <p:cNvSpPr txBox="1">
            <a:spLocks/>
          </p:cNvSpPr>
          <p:nvPr/>
        </p:nvSpPr>
        <p:spPr>
          <a:xfrm>
            <a:off x="152400" y="6221701"/>
            <a:ext cx="8382000" cy="788699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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Courier New" pitchFamily="49" charset="0"/>
              <a:buChar char="o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err="1" smtClean="0"/>
              <a:t>Identifica</a:t>
            </a:r>
            <a:r>
              <a:rPr lang="en-US" dirty="0" smtClean="0"/>
              <a:t> </a:t>
            </a:r>
            <a:r>
              <a:rPr lang="en-US" b="1" dirty="0" err="1" smtClean="0"/>
              <a:t>los</a:t>
            </a:r>
            <a:r>
              <a:rPr lang="en-US" b="1" dirty="0" smtClean="0"/>
              <a:t> </a:t>
            </a:r>
            <a:r>
              <a:rPr lang="en-US" b="1" dirty="0" err="1" smtClean="0"/>
              <a:t>paises</a:t>
            </a:r>
            <a:r>
              <a:rPr lang="en-US" b="1" dirty="0" smtClean="0"/>
              <a:t> </a:t>
            </a:r>
            <a:r>
              <a:rPr lang="en-US" dirty="0" smtClean="0"/>
              <a:t>del </a:t>
            </a:r>
            <a:r>
              <a:rPr lang="en-US" dirty="0" err="1" smtClean="0"/>
              <a:t>hemisferio</a:t>
            </a:r>
            <a:r>
              <a:rPr lang="en-US" dirty="0" smtClean="0"/>
              <a:t> </a:t>
            </a:r>
            <a:r>
              <a:rPr lang="en-US" dirty="0" err="1" smtClean="0"/>
              <a:t>este</a:t>
            </a:r>
            <a:r>
              <a:rPr lang="en-US" dirty="0"/>
              <a:t>.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7390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21064"/>
            <a:ext cx="8229600" cy="1111664"/>
          </a:xfrm>
        </p:spPr>
        <p:txBody>
          <a:bodyPr/>
          <a:lstStyle/>
          <a:p>
            <a:r>
              <a:rPr lang="en-US" dirty="0" err="1" smtClean="0"/>
              <a:t>Ejercicios</a:t>
            </a:r>
            <a:r>
              <a:rPr lang="en-US" dirty="0" smtClean="0"/>
              <a:t> de </a:t>
            </a:r>
            <a:r>
              <a:rPr lang="en-US" dirty="0" err="1" smtClean="0"/>
              <a:t>Repaso</a:t>
            </a:r>
            <a:endParaRPr lang="en-US" dirty="0"/>
          </a:p>
        </p:txBody>
      </p:sp>
      <p:sp>
        <p:nvSpPr>
          <p:cNvPr id="3" name="Content Placeholder 5"/>
          <p:cNvSpPr txBox="1">
            <a:spLocks/>
          </p:cNvSpPr>
          <p:nvPr/>
        </p:nvSpPr>
        <p:spPr>
          <a:xfrm>
            <a:off x="217714" y="4126468"/>
            <a:ext cx="8915400" cy="2883932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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Courier New" pitchFamily="49" charset="0"/>
              <a:buChar char="o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dirty="0" smtClean="0"/>
              <a:t>Identifica los cuartos del apartamento: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_____________.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_____________ 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_____________ 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_____________ 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_____________ 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992" t="54961" r="28494" b="16071"/>
          <a:stretch/>
        </p:blipFill>
        <p:spPr bwMode="auto">
          <a:xfrm>
            <a:off x="1524000" y="804711"/>
            <a:ext cx="5943600" cy="3462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27111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Practica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229600" cy="4525963"/>
          </a:xfrm>
        </p:spPr>
        <p:txBody>
          <a:bodyPr>
            <a:noAutofit/>
          </a:bodyPr>
          <a:lstStyle/>
          <a:p>
            <a:r>
              <a:rPr lang="en-US" sz="3200" dirty="0" smtClean="0"/>
              <a:t>TEXTBOOK:</a:t>
            </a:r>
          </a:p>
          <a:p>
            <a:pPr lvl="1"/>
            <a:r>
              <a:rPr lang="en-US" sz="3200" dirty="0" smtClean="0"/>
              <a:t>EN GRUPOS DE MESA, </a:t>
            </a:r>
            <a:r>
              <a:rPr lang="en-US" sz="3200" dirty="0" err="1" smtClean="0"/>
              <a:t>Completa</a:t>
            </a:r>
            <a:r>
              <a:rPr lang="en-US" sz="3200" dirty="0" smtClean="0"/>
              <a:t> </a:t>
            </a:r>
            <a:r>
              <a:rPr lang="en-US" sz="3200" u="sng" dirty="0" err="1" smtClean="0"/>
              <a:t>Ejercicio</a:t>
            </a:r>
            <a:r>
              <a:rPr lang="en-US" sz="3200" u="sng" dirty="0" smtClean="0"/>
              <a:t> 6</a:t>
            </a:r>
            <a:r>
              <a:rPr lang="en-US" sz="3200" dirty="0"/>
              <a:t> </a:t>
            </a:r>
            <a:r>
              <a:rPr lang="en-US" sz="3200" dirty="0" smtClean="0"/>
              <a:t>p. R4</a:t>
            </a:r>
            <a:endParaRPr lang="en-US" sz="3200" dirty="0" smtClean="0"/>
          </a:p>
          <a:p>
            <a:endParaRPr lang="en-US" sz="3200" dirty="0"/>
          </a:p>
          <a:p>
            <a:endParaRPr lang="en-US" sz="3200" dirty="0" smtClean="0"/>
          </a:p>
          <a:p>
            <a:endParaRPr lang="en-US" sz="3200" dirty="0"/>
          </a:p>
          <a:p>
            <a:endParaRPr lang="en-US" sz="3200" dirty="0" smtClean="0"/>
          </a:p>
          <a:p>
            <a:r>
              <a:rPr lang="en-US" sz="3200" dirty="0" err="1" smtClean="0"/>
              <a:t>Completa</a:t>
            </a:r>
            <a:r>
              <a:rPr lang="en-US" sz="3200" dirty="0" smtClean="0"/>
              <a:t> </a:t>
            </a:r>
            <a:r>
              <a:rPr lang="en-US" sz="3200" dirty="0" smtClean="0"/>
              <a:t>la </a:t>
            </a:r>
            <a:r>
              <a:rPr lang="en-US" sz="3200" dirty="0" err="1" smtClean="0"/>
              <a:t>hoja</a:t>
            </a:r>
            <a:r>
              <a:rPr lang="en-US" sz="3200" dirty="0" smtClean="0"/>
              <a:t> REPASO DEL VERBO TENER</a:t>
            </a:r>
            <a:endParaRPr lang="en-US" sz="3200" u="sng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28600" y="4038600"/>
            <a:ext cx="8229600" cy="11116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5400" b="0" kern="1200" cap="none" spc="0">
                <a:ln w="13970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err="1" smtClean="0">
                <a:solidFill>
                  <a:srgbClr val="FF0000"/>
                </a:solidFill>
                <a:effectLst/>
                <a:latin typeface="+mn-lt"/>
              </a:rPr>
              <a:t>Tarea</a:t>
            </a:r>
            <a:r>
              <a:rPr lang="en-US" dirty="0" smtClean="0">
                <a:solidFill>
                  <a:srgbClr val="FF0000"/>
                </a:solidFill>
                <a:effectLst/>
                <a:latin typeface="+mn-lt"/>
              </a:rPr>
              <a:t> # 4</a:t>
            </a:r>
            <a:endParaRPr lang="en-US" dirty="0">
              <a:solidFill>
                <a:srgbClr val="FF0000"/>
              </a:solidFill>
              <a:effectLst/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87093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5999" y="1412875"/>
            <a:ext cx="4471801" cy="5016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123" name="Text Box 5"/>
          <p:cNvSpPr txBox="1">
            <a:spLocks noChangeArrowheads="1"/>
          </p:cNvSpPr>
          <p:nvPr/>
        </p:nvSpPr>
        <p:spPr bwMode="auto">
          <a:xfrm>
            <a:off x="2057400" y="3810000"/>
            <a:ext cx="2209800" cy="2430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en-US" sz="1800"/>
          </a:p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en-US" sz="1800"/>
          </a:p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en-US" sz="1800"/>
          </a:p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en-US" sz="1800"/>
          </a:p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en-US" sz="1800"/>
          </a:p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en-US" sz="1800"/>
          </a:p>
        </p:txBody>
      </p:sp>
      <p:sp>
        <p:nvSpPr>
          <p:cNvPr id="2" name="Text Box 7"/>
          <p:cNvSpPr txBox="1">
            <a:spLocks noChangeArrowheads="1"/>
          </p:cNvSpPr>
          <p:nvPr/>
        </p:nvSpPr>
        <p:spPr bwMode="auto">
          <a:xfrm>
            <a:off x="3048000" y="4191000"/>
            <a:ext cx="3352800" cy="201771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en-US" sz="1800"/>
          </a:p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en-US" sz="1800"/>
          </a:p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en-US" sz="1800"/>
          </a:p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en-US" sz="1800"/>
          </a:p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en-US" sz="1800"/>
          </a:p>
        </p:txBody>
      </p:sp>
      <p:pic>
        <p:nvPicPr>
          <p:cNvPr id="5128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4267200"/>
            <a:ext cx="1981200" cy="1611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129" name="Line 9"/>
          <p:cNvSpPr>
            <a:spLocks noChangeShapeType="1"/>
          </p:cNvSpPr>
          <p:nvPr/>
        </p:nvSpPr>
        <p:spPr bwMode="auto">
          <a:xfrm flipH="1">
            <a:off x="5181600" y="3921124"/>
            <a:ext cx="1371600" cy="110807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30" name="Rectangle 10"/>
          <p:cNvSpPr>
            <a:spLocks noGrp="1" noChangeArrowheads="1"/>
          </p:cNvSpPr>
          <p:nvPr>
            <p:ph type="title"/>
          </p:nvPr>
        </p:nvSpPr>
        <p:spPr>
          <a:xfrm>
            <a:off x="6934200" y="1371600"/>
            <a:ext cx="2133600" cy="1143000"/>
          </a:xfrm>
          <a:solidFill>
            <a:srgbClr val="7030A0"/>
          </a:solidFill>
        </p:spPr>
        <p:txBody>
          <a:bodyPr/>
          <a:lstStyle/>
          <a:p>
            <a:pPr eaLnBrk="1" hangingPunct="1"/>
            <a:r>
              <a:rPr lang="en-US" altLang="en-US" b="1" dirty="0" smtClean="0">
                <a:solidFill>
                  <a:schemeClr val="hlink"/>
                </a:solidFill>
              </a:rPr>
              <a:t>Africa</a:t>
            </a:r>
          </a:p>
        </p:txBody>
      </p:sp>
      <p:sp>
        <p:nvSpPr>
          <p:cNvPr id="5131" name="Text Box 11"/>
          <p:cNvSpPr txBox="1">
            <a:spLocks noChangeArrowheads="1"/>
          </p:cNvSpPr>
          <p:nvPr/>
        </p:nvSpPr>
        <p:spPr bwMode="auto">
          <a:xfrm>
            <a:off x="3933458" y="5924490"/>
            <a:ext cx="2467342" cy="40011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000" b="1" dirty="0" smtClean="0"/>
              <a:t>________________</a:t>
            </a:r>
            <a:endParaRPr lang="es-ES_tradnl" altLang="en-US" sz="2000" b="1" dirty="0"/>
          </a:p>
        </p:txBody>
      </p:sp>
      <p:pic>
        <p:nvPicPr>
          <p:cNvPr id="3" name="Picture 17" descr="ANd9GcT5OMGMdHD8OjD-beoWYG4vD79vMyeELChzp_CsQEz-0jnmEPLc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912" y="1412875"/>
            <a:ext cx="2654455" cy="2549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Line 18"/>
          <p:cNvSpPr>
            <a:spLocks noChangeShapeType="1"/>
          </p:cNvSpPr>
          <p:nvPr/>
        </p:nvSpPr>
        <p:spPr bwMode="auto">
          <a:xfrm flipH="1">
            <a:off x="685800" y="3124200"/>
            <a:ext cx="1143000" cy="1752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Rectangle 19"/>
          <p:cNvSpPr>
            <a:spLocks noChangeArrowheads="1"/>
          </p:cNvSpPr>
          <p:nvPr/>
        </p:nvSpPr>
        <p:spPr bwMode="auto">
          <a:xfrm>
            <a:off x="1241425" y="3733800"/>
            <a:ext cx="2133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n-US" altLang="en-US" sz="4400" b="1" dirty="0">
                <a:solidFill>
                  <a:srgbClr val="CC0099"/>
                </a:solidFill>
              </a:rPr>
              <a:t>Europa</a:t>
            </a:r>
          </a:p>
        </p:txBody>
      </p:sp>
      <p:sp>
        <p:nvSpPr>
          <p:cNvPr id="5140" name="Text Box 20"/>
          <p:cNvSpPr txBox="1">
            <a:spLocks noChangeArrowheads="1"/>
          </p:cNvSpPr>
          <p:nvPr/>
        </p:nvSpPr>
        <p:spPr bwMode="auto">
          <a:xfrm>
            <a:off x="0" y="4953000"/>
            <a:ext cx="1896673" cy="40011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000" b="1" dirty="0" smtClean="0"/>
              <a:t>____________</a:t>
            </a:r>
            <a:endParaRPr lang="es-ES_tradnl" altLang="en-US" sz="20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252221" y="2362055"/>
            <a:ext cx="3353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1</a:t>
            </a:r>
            <a:endParaRPr lang="en-US" sz="20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3474652" y="5086290"/>
            <a:ext cx="3353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2</a:t>
            </a:r>
          </a:p>
        </p:txBody>
      </p:sp>
      <p:sp>
        <p:nvSpPr>
          <p:cNvPr id="19" name="Title 1"/>
          <p:cNvSpPr txBox="1">
            <a:spLocks/>
          </p:cNvSpPr>
          <p:nvPr/>
        </p:nvSpPr>
        <p:spPr>
          <a:xfrm>
            <a:off x="457200" y="381000"/>
            <a:ext cx="8229600" cy="11116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5400" b="0" kern="1200" cap="none" spc="0">
                <a:ln w="13970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err="1" smtClean="0"/>
              <a:t>Repaso</a:t>
            </a:r>
            <a:r>
              <a:rPr lang="en-US" dirty="0" smtClean="0"/>
              <a:t> de </a:t>
            </a:r>
            <a:r>
              <a:rPr lang="en-US" dirty="0" err="1" smtClean="0"/>
              <a:t>geografia</a:t>
            </a:r>
            <a:endParaRPr lang="en-US" dirty="0"/>
          </a:p>
        </p:txBody>
      </p:sp>
      <p:sp>
        <p:nvSpPr>
          <p:cNvPr id="20" name="Content Placeholder 2"/>
          <p:cNvSpPr txBox="1">
            <a:spLocks/>
          </p:cNvSpPr>
          <p:nvPr/>
        </p:nvSpPr>
        <p:spPr>
          <a:xfrm>
            <a:off x="152400" y="6221701"/>
            <a:ext cx="8382000" cy="788699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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Courier New" pitchFamily="49" charset="0"/>
              <a:buChar char="o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err="1" smtClean="0"/>
              <a:t>Identifica</a:t>
            </a:r>
            <a:r>
              <a:rPr lang="en-US" dirty="0" smtClean="0"/>
              <a:t> </a:t>
            </a:r>
            <a:r>
              <a:rPr lang="en-US" b="1" dirty="0" err="1" smtClean="0"/>
              <a:t>los</a:t>
            </a:r>
            <a:r>
              <a:rPr lang="en-US" b="1" dirty="0" smtClean="0"/>
              <a:t> </a:t>
            </a:r>
            <a:r>
              <a:rPr lang="en-US" b="1" dirty="0" err="1" smtClean="0"/>
              <a:t>paises</a:t>
            </a:r>
            <a:r>
              <a:rPr lang="en-US" b="1" dirty="0" smtClean="0"/>
              <a:t> </a:t>
            </a:r>
            <a:r>
              <a:rPr lang="en-US" dirty="0" smtClean="0"/>
              <a:t>del </a:t>
            </a:r>
            <a:r>
              <a:rPr lang="en-US" dirty="0" err="1" smtClean="0"/>
              <a:t>hemisferio</a:t>
            </a:r>
            <a:r>
              <a:rPr lang="en-US" dirty="0" smtClean="0"/>
              <a:t> </a:t>
            </a:r>
            <a:r>
              <a:rPr lang="en-US" dirty="0" err="1" smtClean="0"/>
              <a:t>este</a:t>
            </a:r>
            <a:r>
              <a:rPr lang="en-US" dirty="0" smtClean="0"/>
              <a:t>. 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-76200" y="152400"/>
            <a:ext cx="9172576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600" dirty="0" err="1" smtClean="0"/>
              <a:t>Nombre</a:t>
            </a:r>
            <a:r>
              <a:rPr lang="en-US" sz="2600" dirty="0" smtClean="0"/>
              <a:t>: ______________      </a:t>
            </a:r>
            <a:r>
              <a:rPr lang="en-US" sz="2600" dirty="0" err="1" smtClean="0"/>
              <a:t>Proposito</a:t>
            </a:r>
            <a:r>
              <a:rPr lang="en-US" sz="2600" dirty="0" smtClean="0"/>
              <a:t> 3            Fecha: ________</a:t>
            </a:r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1765505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ecatur">
  <a:themeElements>
    <a:clrScheme name="Decatur">
      <a:dk1>
        <a:sysClr val="windowText" lastClr="000000"/>
      </a:dk1>
      <a:lt1>
        <a:sysClr val="window" lastClr="FFFFFF"/>
      </a:lt1>
      <a:dk2>
        <a:srgbClr val="55554A"/>
      </a:dk2>
      <a:lt2>
        <a:srgbClr val="D7DAE1"/>
      </a:lt2>
      <a:accent1>
        <a:srgbClr val="F4680B"/>
      </a:accent1>
      <a:accent2>
        <a:srgbClr val="ABB19F"/>
      </a:accent2>
      <a:accent3>
        <a:srgbClr val="948774"/>
      </a:accent3>
      <a:accent4>
        <a:srgbClr val="7EB8E7"/>
      </a:accent4>
      <a:accent5>
        <a:srgbClr val="E3B651"/>
      </a:accent5>
      <a:accent6>
        <a:srgbClr val="96756C"/>
      </a:accent6>
      <a:hlink>
        <a:srgbClr val="66AACD"/>
      </a:hlink>
      <a:folHlink>
        <a:srgbClr val="809DB3"/>
      </a:folHlink>
    </a:clrScheme>
    <a:fontScheme name="Decatur">
      <a:majorFont>
        <a:latin typeface="Bodoni MT Condensed"/>
        <a:ea typeface=""/>
        <a:cs typeface=""/>
        <a:font script="Grek" typeface="Times New Roman"/>
        <a:font script="Cyrl" typeface="Times New Roman"/>
        <a:font script="Jpan" typeface="HG明朝E"/>
        <a:font script="Hang" typeface="HY목각파임B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catur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  <a:satMod val="110000"/>
              </a:schemeClr>
            </a:gs>
            <a:gs pos="47500">
              <a:schemeClr val="phClr">
                <a:tint val="53000"/>
                <a:satMod val="120000"/>
              </a:schemeClr>
            </a:gs>
            <a:gs pos="58500">
              <a:schemeClr val="phClr">
                <a:tint val="53000"/>
                <a:satMod val="120000"/>
              </a:schemeClr>
            </a:gs>
            <a:gs pos="100000">
              <a:schemeClr val="phClr">
                <a:tint val="90000"/>
                <a:satMod val="110000"/>
              </a:schemeClr>
            </a:gs>
          </a:gsLst>
          <a:lin ang="3600000" scaled="1"/>
        </a:gradFill>
        <a:gradFill rotWithShape="1">
          <a:gsLst>
            <a:gs pos="0">
              <a:schemeClr val="phClr">
                <a:shade val="54000"/>
                <a:satMod val="105000"/>
              </a:schemeClr>
            </a:gs>
            <a:gs pos="47500">
              <a:schemeClr val="phClr">
                <a:shade val="88000"/>
                <a:satMod val="105000"/>
              </a:schemeClr>
            </a:gs>
            <a:gs pos="58500">
              <a:schemeClr val="phClr">
                <a:shade val="88000"/>
                <a:satMod val="105000"/>
              </a:schemeClr>
            </a:gs>
            <a:gs pos="100000">
              <a:schemeClr val="phClr">
                <a:shade val="54000"/>
                <a:satMod val="105000"/>
              </a:schemeClr>
            </a:gs>
          </a:gsLst>
          <a:lin ang="36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82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3600000" algn="r" rotWithShape="0">
              <a:srgbClr val="000000">
                <a:alpha val="30000"/>
              </a:srgbClr>
            </a:outerShdw>
          </a:effectLst>
        </a:effectStyle>
        <a:effectStyle>
          <a:effectLst>
            <a:outerShdw blurRad="63500" dist="25400" dir="3600000" algn="r" rotWithShape="0">
              <a:srgbClr val="000000">
                <a:alpha val="36000"/>
              </a:srgbClr>
            </a:outerShdw>
          </a:effectLst>
          <a:scene3d>
            <a:camera prst="orthographicFront">
              <a:rot lat="0" lon="0" rev="0"/>
            </a:camera>
            <a:lightRig rig="harsh" dir="tl">
              <a:rot lat="0" lon="0" rev="9000000"/>
            </a:lightRig>
          </a:scene3d>
          <a:sp3d prstMaterial="flat">
            <a:bevelT w="38100" h="50800" prst="softRound"/>
          </a:sp3d>
        </a:effectStyle>
        <a:effectStyle>
          <a:effectLst>
            <a:outerShdw blurRad="76200" dist="38100" dir="3600000" algn="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harsh" dir="tl">
              <a:rot lat="0" lon="0" rev="9000000"/>
            </a:lightRig>
          </a:scene3d>
          <a:sp3d contourW="44450" prstMaterial="flat">
            <a:bevelT w="38100" h="50800" prst="softRound"/>
            <a:contourClr>
              <a:schemeClr val="phClr">
                <a:tint val="5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52000"/>
                <a:satMod val="105000"/>
              </a:schemeClr>
            </a:gs>
            <a:gs pos="47500">
              <a:schemeClr val="phClr">
                <a:tint val="90000"/>
                <a:shade val="89000"/>
                <a:satMod val="105000"/>
              </a:schemeClr>
            </a:gs>
            <a:gs pos="58500">
              <a:schemeClr val="phClr">
                <a:tint val="85000"/>
                <a:shade val="89000"/>
                <a:satMod val="105000"/>
              </a:schemeClr>
            </a:gs>
            <a:gs pos="100000">
              <a:schemeClr val="phClr">
                <a:tint val="100000"/>
                <a:shade val="52000"/>
                <a:satMod val="105000"/>
              </a:schemeClr>
            </a:gs>
          </a:gsLst>
          <a:lin ang="36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8000"/>
              </a:schemeClr>
              <a:schemeClr val="phClr">
                <a:shade val="85000"/>
                <a:satMod val="120000"/>
              </a:schemeClr>
            </a:duotone>
          </a:blip>
          <a:tile tx="0" ty="0" sx="52000" sy="5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3378</TotalTime>
  <Words>194</Words>
  <Application>Microsoft Office PowerPoint</Application>
  <PresentationFormat>On-screen Show (4:3)</PresentationFormat>
  <Paragraphs>80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Decatur</vt:lpstr>
      <vt:lpstr>Me llamo_______________   Clase 801 La fecha es 15 de septiembre del 2017</vt:lpstr>
      <vt:lpstr>Ejercicios de Repaso</vt:lpstr>
      <vt:lpstr>Africa</vt:lpstr>
      <vt:lpstr>Ejercicios de Repaso</vt:lpstr>
      <vt:lpstr>Practica</vt:lpstr>
      <vt:lpstr>Africa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llamo_______________   Clase 801 La fecha es 17 de septiembre del 2015</dc:title>
  <dc:creator>Helen Zumaeta</dc:creator>
  <cp:lastModifiedBy>Helen Zumaeta</cp:lastModifiedBy>
  <cp:revision>35</cp:revision>
  <cp:lastPrinted>2015-09-17T22:46:36Z</cp:lastPrinted>
  <dcterms:created xsi:type="dcterms:W3CDTF">2015-09-16T20:04:43Z</dcterms:created>
  <dcterms:modified xsi:type="dcterms:W3CDTF">2017-09-15T16:23:06Z</dcterms:modified>
</cp:coreProperties>
</file>